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5143500" type="screen16x9"/>
  <p:notesSz cx="9144000" cy="5143500"/>
  <p:custDataLst>
    <p:tags r:id="rId29"/>
  </p:custData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>
      <p:cViewPr varScale="1">
        <p:scale>
          <a:sx n="162" d="100"/>
          <a:sy n="162" d="100"/>
        </p:scale>
        <p:origin x="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643" y="2271771"/>
            <a:ext cx="6436178" cy="776702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643" y="3056695"/>
            <a:ext cx="6436178" cy="494945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40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/>
          <p:nvPr/>
        </p:nvSpPr>
        <p:spPr>
          <a:xfrm>
            <a:off x="774703" y="1417637"/>
            <a:ext cx="185052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0"/>
          <p:cNvSpPr/>
          <p:nvPr/>
        </p:nvSpPr>
        <p:spPr>
          <a:xfrm>
            <a:off x="2774950" y="1417637"/>
            <a:ext cx="358031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22"/>
          <p:cNvSpPr/>
          <p:nvPr/>
        </p:nvSpPr>
        <p:spPr>
          <a:xfrm>
            <a:off x="6496050" y="1417637"/>
            <a:ext cx="1882776" cy="2192337"/>
          </a:xfrm>
          <a:custGeom>
            <a:avLst/>
            <a:gdLst/>
            <a:ahLst/>
            <a:cxnLst/>
            <a:rect l="0" t="0" r="r" b="b"/>
            <a:pathLst>
              <a:path w="1882776" h="2192337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idx="2"/>
          </p:nvPr>
        </p:nvSpPr>
        <p:spPr>
          <a:xfrm>
            <a:off x="762000" y="3810000"/>
            <a:ext cx="1847850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3"/>
          </p:nvPr>
        </p:nvSpPr>
        <p:spPr>
          <a:xfrm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type="body" idx="4"/>
          </p:nvPr>
        </p:nvSpPr>
        <p:spPr>
          <a:xfrm>
            <a:off x="2777561" y="3810000"/>
            <a:ext cx="3577708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5"/>
          </p:nvPr>
        </p:nvSpPr>
        <p:spPr>
          <a:xfrm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type="body" idx="6"/>
          </p:nvPr>
        </p:nvSpPr>
        <p:spPr>
          <a:xfrm>
            <a:off x="6496050" y="3810000"/>
            <a:ext cx="1882775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2"/>
          </p:nvPr>
        </p:nvSpPr>
        <p:spPr>
          <a:xfrm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3"/>
          </p:nvPr>
        </p:nvSpPr>
        <p:spPr>
          <a:xfrm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4"/>
          </p:nvPr>
        </p:nvSpPr>
        <p:spPr>
          <a:xfrm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/>
          </p:nvPr>
        </p:nvSpPr>
        <p:spPr>
          <a:xfrm>
            <a:off x="762000" y="2192059"/>
            <a:ext cx="7620000" cy="5118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40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idx="1"/>
          </p:nvPr>
        </p:nvSpPr>
        <p:spPr>
          <a:xfrm>
            <a:off x="762000" y="2735662"/>
            <a:ext cx="7620000" cy="882263"/>
          </a:xfrm>
          <a:prstGeom prst="rect">
            <a:avLst/>
          </a:prstGeom>
        </p:spPr>
        <p:txBody>
          <a:bodyPr vert="horz"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03352"/>
            <a:ext cx="3619500" cy="3069050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4752975" y="1403352"/>
            <a:ext cx="3619500" cy="3069050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/>
          </p:nvPr>
        </p:nvSpPr>
        <p:spPr>
          <a:xfrm>
            <a:off x="762000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4754717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762000" y="1961537"/>
            <a:ext cx="3619500" cy="2510865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3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"/>
          </p:nvPr>
        </p:nvSpPr>
        <p:spPr>
          <a:xfrm>
            <a:off x="4751443" y="1961537"/>
            <a:ext cx="3619500" cy="2510865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14525"/>
            <a:ext cx="7620000" cy="857250"/>
          </a:xfrm>
        </p:spPr>
        <p:txBody>
          <a:bodyPr vert="horz"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3776758" y="1447800"/>
            <a:ext cx="4605242" cy="3000375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3718307" y="1437411"/>
            <a:ext cx="4663693" cy="3037029"/>
          </a:xfrm>
          <a:prstGeom prst="rect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2"/>
          </p:nvPr>
        </p:nvSpPr>
        <p:spPr>
          <a:xfrm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/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/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/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/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/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/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/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/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/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62000" y="349045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7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4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https://s3.amazonaws.com/cms.ipressroom.com/112/files/201511/56657cc65e8eef34bab82326_GELogo_Blue_CMYK/GELogo_Blue_CMYK_08b35dd1-9467-481d-9bf9-d0045a322953-prv.jpg" TargetMode="External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https://i.stack.imgur.com/e7G42.jpg" TargetMode="External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9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0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4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35000" contrast="-18000"/>
            <a:extLst>
              <a:ext uri="{A614ADAC-9098-47F6-B9F6-26F32FB6C3CE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-35000" contrast="-18000"/>
                    </a14:imgEffect>
                  </a14:imgLayer>
                </a14:imgProps>
              </a:ext>
              <a:ext uri="{81BD814A-F01B-4CC8-937A-F2C5995F4756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tretch>
            <a:fillRect/>
          </a:stretch>
        </p:blipFill>
        <p:spPr>
          <a:xfrm>
            <a:off x="-77047" y="0"/>
            <a:ext cx="9233735" cy="5159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2266950"/>
            <a:ext cx="1942249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586" y="0"/>
            <a:ext cx="9204979" cy="5143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072153"/>
            <a:ext cx="1981200" cy="1896673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300" dirty="0">
                <a:solidFill>
                  <a:schemeClr val="tx1"/>
                </a:solidFill>
              </a:rPr>
              <a:t>High software license compliance rates and lower risk of audit violations through </a:t>
            </a:r>
            <a:r>
              <a:rPr lang="en-US" sz="1300" dirty="0" err="1">
                <a:solidFill>
                  <a:schemeClr val="tx1"/>
                </a:solidFill>
              </a:rPr>
              <a:t>built-in</a:t>
            </a:r>
            <a:r>
              <a:rPr lang="en-US" sz="1300" dirty="0">
                <a:solidFill>
                  <a:schemeClr val="tx1"/>
                </a:solidFill>
              </a:rPr>
              <a:t> software license management with </a:t>
            </a:r>
            <a:r>
              <a:rPr lang="en-US" sz="1300" dirty="0" err="1">
                <a:solidFill>
                  <a:schemeClr val="tx1"/>
                </a:solidFill>
              </a:rPr>
              <a:t>real-time</a:t>
            </a:r>
            <a:r>
              <a:rPr lang="en-US" sz="1300" dirty="0">
                <a:solidFill>
                  <a:schemeClr val="tx1"/>
                </a:solidFill>
              </a:rPr>
              <a:t> software license metering and compliance dashboards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066800" y="1152525"/>
            <a:ext cx="13163" cy="1692000"/>
          </a:xfrm>
          <a:prstGeom prst="rect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97671" y="1009650"/>
            <a:ext cx="1865052" cy="58862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r">
              <a:lnSpc>
                <a:spcPct val="100000"/>
              </a:lnSpc>
              <a:buNone/>
              <a:defRPr lang="en-US" sz="1400" dirty="0"/>
            </a:pPr>
            <a:r>
              <a:rPr lang="en-US" sz="3200" dirty="0">
                <a:solidFill>
                  <a:srgbClr val="00B0F0"/>
                </a:solidFill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152621"/>
            <a:ext cx="4956657" cy="2828925"/>
          </a:xfrm>
          <a:prstGeom prst="rect">
            <a:avLst/>
          </a:prstGeom>
          <a:effectLst>
            <a:outerShdw blurRad="101600" dist="95250" dir="2700000">
              <a:srgbClr val="3F3F3F">
                <a:alpha val="13999"/>
              </a:srgbClr>
            </a:outerShdw>
          </a:effectLst>
        </p:spPr>
      </p:pic>
      <p:sp>
        <p:nvSpPr>
          <p:cNvPr id="8" name="Right Triangle 7"/>
          <p:cNvSpPr/>
          <p:nvPr/>
        </p:nvSpPr>
        <p:spPr>
          <a:xfrm rot="13500000">
            <a:off x="2930831" y="1188723"/>
            <a:ext cx="173412" cy="171478"/>
          </a:xfrm>
          <a:prstGeom prst="rtTriangle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979" cy="5143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989" y="1057275"/>
            <a:ext cx="1812226" cy="229678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>
              <a:lnSpc>
                <a:spcPct val="100000"/>
              </a:lnSpc>
              <a:buNone/>
              <a:defRPr lang="en-US" sz="1400" dirty="0"/>
            </a:pPr>
            <a:r>
              <a:rPr lang="en-US" sz="1300" dirty="0">
                <a:solidFill>
                  <a:schemeClr val="tx1"/>
                </a:solidFill>
              </a:rPr>
              <a:t>Reduced risks with proper impact analysis of incidents and changes through a visual map of all the dependencies and relationships between various assets built on a configuration management database (</a:t>
            </a:r>
            <a:r>
              <a:rPr lang="en-US" sz="1300" dirty="0" err="1">
                <a:solidFill>
                  <a:schemeClr val="tx1"/>
                </a:solidFill>
              </a:rPr>
              <a:t>CMDB</a:t>
            </a:r>
            <a:r>
              <a:rPr lang="en-US" sz="13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066800" y="1152525"/>
            <a:ext cx="13163" cy="2105025"/>
          </a:xfrm>
          <a:prstGeom prst="rect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97671" y="1004121"/>
            <a:ext cx="1865052" cy="58862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r">
              <a:lnSpc>
                <a:spcPct val="100000"/>
              </a:lnSpc>
              <a:buNone/>
              <a:defRPr lang="en-US" sz="1400" dirty="0"/>
            </a:pPr>
            <a:r>
              <a:rPr lang="en-US" sz="3200" dirty="0">
                <a:solidFill>
                  <a:srgbClr val="00B0F0"/>
                </a:solidFill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040" y="1162050"/>
            <a:ext cx="4954105" cy="3086100"/>
          </a:xfrm>
          <a:prstGeom prst="rect">
            <a:avLst/>
          </a:prstGeom>
          <a:effectLst>
            <a:outerShdw blurRad="101600" dist="95250" dir="2700000">
              <a:srgbClr val="3F3F3F">
                <a:alpha val="13999"/>
              </a:srgbClr>
            </a:outerShdw>
          </a:effectLst>
        </p:spPr>
      </p:pic>
      <p:sp>
        <p:nvSpPr>
          <p:cNvPr id="8" name="Right Triangle 7"/>
          <p:cNvSpPr/>
          <p:nvPr/>
        </p:nvSpPr>
        <p:spPr>
          <a:xfrm rot="13500000">
            <a:off x="2797168" y="1190396"/>
            <a:ext cx="173412" cy="171478"/>
          </a:xfrm>
          <a:prstGeom prst="rtTriangle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79" y="-123"/>
            <a:ext cx="9204979" cy="5143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989" y="1066800"/>
            <a:ext cx="1799710" cy="269689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300" dirty="0">
                <a:solidFill>
                  <a:schemeClr val="tx1"/>
                </a:solidFill>
              </a:rPr>
              <a:t>Easy access to </a:t>
            </a:r>
            <a:r>
              <a:rPr lang="en-US" sz="1300" dirty="0" err="1">
                <a:solidFill>
                  <a:schemeClr val="tx1"/>
                </a:solidFill>
              </a:rPr>
              <a:t>real-time</a:t>
            </a:r>
            <a:r>
              <a:rPr lang="en-US" sz="1300" dirty="0">
                <a:solidFill>
                  <a:schemeClr val="tx1"/>
                </a:solidFill>
              </a:rPr>
              <a:t> IT asset metrics via hardware and software dashboards, which provide the overall picture of all </a:t>
            </a:r>
            <a:r>
              <a:rPr lang="en-US" sz="1300" dirty="0" err="1">
                <a:solidFill>
                  <a:schemeClr val="tx1"/>
                </a:solidFill>
              </a:rPr>
              <a:t>asset-related</a:t>
            </a:r>
            <a:r>
              <a:rPr lang="en-US" sz="1300" dirty="0">
                <a:solidFill>
                  <a:schemeClr val="tx1"/>
                </a:solidFill>
              </a:rPr>
              <a:t> metrics including over licensed, under licensed, and compliant software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066800" y="1152525"/>
            <a:ext cx="13163" cy="25050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97671" y="1009650"/>
            <a:ext cx="1865052" cy="58862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r">
              <a:lnSpc>
                <a:spcPct val="100000"/>
              </a:lnSpc>
              <a:buNone/>
              <a:defRPr lang="en-US" sz="1400" dirty="0"/>
            </a:pPr>
            <a:r>
              <a:rPr lang="en-US" sz="3200" dirty="0">
                <a:solidFill>
                  <a:srgbClr val="00B0F0"/>
                </a:solidFill>
              </a:rPr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040" y="1162050"/>
            <a:ext cx="4960077" cy="3057525"/>
          </a:xfrm>
          <a:prstGeom prst="rect">
            <a:avLst/>
          </a:prstGeom>
          <a:effectLst>
            <a:outerShdw blurRad="101600" dist="95250" dir="2700000">
              <a:srgbClr val="3F3F3F">
                <a:alpha val="13999"/>
              </a:srgbClr>
            </a:outerShdw>
          </a:effectLst>
        </p:spPr>
      </p:pic>
      <p:sp>
        <p:nvSpPr>
          <p:cNvPr id="8" name="Right Triangle 7"/>
          <p:cNvSpPr/>
          <p:nvPr/>
        </p:nvSpPr>
        <p:spPr>
          <a:xfrm rot="13500000">
            <a:off x="2797168" y="1190396"/>
            <a:ext cx="173412" cy="171478"/>
          </a:xfrm>
          <a:prstGeom prst="rtTriangle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7768" y="1194625"/>
            <a:ext cx="4730039" cy="283778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 err="1">
                <a:solidFill>
                  <a:srgbClr val="000000"/>
                </a:solidFill>
              </a:rPr>
              <a:t>Multi-source </a:t>
            </a:r>
            <a:r>
              <a:rPr lang="en-US" sz="1200" i="0" dirty="0">
                <a:solidFill>
                  <a:srgbClr val="000000"/>
                </a:solidFill>
              </a:rPr>
              <a:t>asset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discovery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>
                <a:solidFill>
                  <a:srgbClr val="000000"/>
                </a:solidFill>
              </a:rPr>
              <a:t>Scheduled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asset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scans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 err="1">
                <a:solidFill>
                  <a:srgbClr val="000000"/>
                </a:solidFill>
              </a:rPr>
              <a:t>Real-time </a:t>
            </a:r>
            <a:r>
              <a:rPr lang="en-US" sz="1200" i="0" dirty="0">
                <a:solidFill>
                  <a:srgbClr val="000000"/>
                </a:solidFill>
              </a:rPr>
              <a:t>hardware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and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software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asset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dashboards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>
                <a:solidFill>
                  <a:srgbClr val="000000"/>
                </a:solidFill>
              </a:rPr>
              <a:t>Software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license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management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and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metering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>
                <a:solidFill>
                  <a:srgbClr val="000000"/>
                </a:solidFill>
              </a:rPr>
              <a:t>Software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asset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management</a:t>
            </a:r>
            <a:r>
              <a:rPr lang="en-US" sz="1200" i="0" dirty="0" err="1">
                <a:solidFill>
                  <a:srgbClr val="000000"/>
                </a:solidFill>
              </a:rPr>
              <a:t>  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>
                <a:solidFill>
                  <a:srgbClr val="000000"/>
                </a:solidFill>
              </a:rPr>
              <a:t>Purchase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order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management</a:t>
            </a:r>
            <a:r>
              <a:rPr lang="en-US" sz="1200" i="0" dirty="0" err="1">
                <a:solidFill>
                  <a:srgbClr val="000000"/>
                </a:solidFill>
              </a:rPr>
              <a:t>  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>
                <a:solidFill>
                  <a:srgbClr val="000000"/>
                </a:solidFill>
              </a:rPr>
              <a:t>Asset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life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cycle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management</a:t>
            </a:r>
            <a:r>
              <a:rPr lang="en-US" sz="1200" i="0" dirty="0" err="1">
                <a:solidFill>
                  <a:srgbClr val="000000"/>
                </a:solidFill>
              </a:rPr>
              <a:t>    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>
                <a:solidFill>
                  <a:srgbClr val="000000"/>
                </a:solidFill>
              </a:rPr>
              <a:t>IT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asset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inventory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management</a:t>
            </a:r>
            <a:r>
              <a:rPr lang="en-US" sz="1200" i="0" dirty="0" err="1">
                <a:solidFill>
                  <a:srgbClr val="000000"/>
                </a:solidFill>
              </a:rPr>
              <a:t>  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>
                <a:solidFill>
                  <a:srgbClr val="000000"/>
                </a:solidFill>
              </a:rPr>
              <a:t>Configuration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management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database</a:t>
            </a:r>
            <a:r>
              <a:rPr lang="en-US" sz="1200" i="0" dirty="0" err="1">
                <a:solidFill>
                  <a:srgbClr val="000000"/>
                </a:solidFill>
              </a:rPr>
              <a:t>  (CMDB)</a:t>
            </a: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Arial"/>
              <a:buChar char="•"/>
              <a:defRPr lang="en-US" sz="1400" dirty="0"/>
            </a:pPr>
            <a:r>
              <a:rPr lang="en-US" sz="1200" i="0" dirty="0">
                <a:solidFill>
                  <a:srgbClr val="000000"/>
                </a:solidFill>
              </a:rPr>
              <a:t>Native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Microsoft</a:t>
            </a:r>
            <a:r>
              <a:rPr lang="en-US" sz="1200" i="0" dirty="0" err="1">
                <a:solidFill>
                  <a:srgbClr val="000000"/>
                </a:solidFill>
              </a:rPr>
              <a:t> </a:t>
            </a:r>
            <a:r>
              <a:rPr lang="en-US" sz="1200" i="0" dirty="0">
                <a:solidFill>
                  <a:srgbClr val="000000"/>
                </a:solidFill>
              </a:rPr>
              <a:t>System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Center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  <a:r>
              <a:rPr lang="en-US" sz="1200" i="0" dirty="0">
                <a:solidFill>
                  <a:srgbClr val="000000"/>
                </a:solidFill>
              </a:rPr>
              <a:t>Configuration</a:t>
            </a:r>
            <a:r>
              <a:rPr lang="en-US" sz="1200" i="0" dirty="0" err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3331" y="775630"/>
            <a:ext cx="4053221" cy="39997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l">
              <a:defRPr lang="en-US" sz="1400" dirty="0"/>
            </a:pPr>
            <a:r>
              <a:rPr lang="en-US" sz="2000" i="0" dirty="0">
                <a:solidFill>
                  <a:srgbClr val="00B0F0"/>
                </a:solidFill>
                <a:latin typeface="Roboto"/>
              </a:rPr>
              <a:t>Top </a:t>
            </a:r>
            <a:r>
              <a:rPr lang="en-US" sz="2000" i="0" dirty="0" err="1">
                <a:solidFill>
                  <a:srgbClr val="00B0F0"/>
                </a:solidFill>
                <a:latin typeface="Roboto"/>
              </a:rPr>
              <a:t>ITAM</a:t>
            </a:r>
            <a:r>
              <a:rPr lang="en-US" sz="2000" i="0" dirty="0">
                <a:solidFill>
                  <a:srgbClr val="00B0F0"/>
                </a:solidFill>
                <a:latin typeface="Roboto"/>
              </a:rPr>
              <a:t>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05" y="1133475"/>
            <a:ext cx="2873559" cy="2873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9469" y="3933825"/>
            <a:ext cx="3751383" cy="521855"/>
          </a:xfrm>
          <a:prstGeom prst="rect">
            <a:avLst/>
          </a:prstGeom>
        </p:spPr>
        <p:txBody>
          <a:bodyPr vert="horz" lIns="95250" tIns="47625" rIns="95250" bIns="47625" rtlCol="0">
            <a:noAutofit/>
          </a:bodyPr>
          <a:lstStyle/>
          <a:p>
            <a:pPr>
              <a:defRPr lang="en-US" sz="1400" dirty="0"/>
            </a:pPr>
            <a:r>
              <a:rPr lang="en-US" sz="1200" i="0" dirty="0">
                <a:solidFill>
                  <a:schemeClr val="tx1"/>
                </a:solidFill>
              </a:rPr>
              <a:t>Manager(</a:t>
            </a:r>
            <a:r>
              <a:rPr lang="en-US" sz="1200" i="0" dirty="0" err="1">
                <a:solidFill>
                  <a:schemeClr val="tx1"/>
                </a:solidFill>
              </a:rPr>
              <a:t>SCCM) </a:t>
            </a:r>
            <a:r>
              <a:rPr lang="en-US" sz="1200" i="0" dirty="0">
                <a:solidFill>
                  <a:schemeClr val="tx1"/>
                </a:solidFill>
              </a:rPr>
              <a:t>integration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975" y="2631728"/>
            <a:ext cx="1502892" cy="200025"/>
          </a:xfrm>
          <a:prstGeom prst="rect">
            <a:avLst/>
          </a:prstGeom>
          <a:solidFill>
            <a:srgbClr val="00B0F0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6850" y="2557729"/>
            <a:ext cx="1442389" cy="11431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lnSpc>
                <a:spcPct val="175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All functionality</a:t>
            </a:r>
          </a:p>
          <a:p>
            <a:pPr algn="ctr">
              <a:lnSpc>
                <a:spcPct val="175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Free edition </a:t>
            </a:r>
            <a:r>
              <a:rPr lang="en-US" sz="800" dirty="0" smtClean="0">
                <a:solidFill>
                  <a:schemeClr val="tx2"/>
                </a:solidFill>
                <a:latin typeface="+mj-lt"/>
              </a:rPr>
              <a:t>never 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expires</a:t>
            </a:r>
          </a:p>
          <a:p>
            <a:pPr algn="ctr">
              <a:lnSpc>
                <a:spcPct val="175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Restricted to 25 nodes</a:t>
            </a:r>
          </a:p>
          <a:p>
            <a:pPr algn="ctr">
              <a:lnSpc>
                <a:spcPct val="175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Available in 29 languages</a:t>
            </a:r>
          </a:p>
          <a:p>
            <a:pPr algn="ctr">
              <a:lnSpc>
                <a:spcPct val="175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24x5 live technical support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750" y="1495425"/>
            <a:ext cx="1503683" cy="2209800"/>
          </a:xfrm>
          <a:prstGeom prst="roundRect">
            <a:avLst>
              <a:gd name="adj" fmla="val 3965"/>
            </a:avLst>
          </a:prstGeom>
          <a:noFill/>
          <a:ln w="9525" cap="flat">
            <a:solidFill>
              <a:srgbClr val="00B0F0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29645" y="1655349"/>
            <a:ext cx="1143000" cy="2306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8388" y="1628775"/>
            <a:ext cx="1193463" cy="280846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200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1979" y="3050829"/>
            <a:ext cx="1502892" cy="200025"/>
          </a:xfrm>
          <a:prstGeom prst="rect">
            <a:avLst/>
          </a:prstGeom>
          <a:solidFill>
            <a:srgbClr val="00B0F0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39703" y="3500866"/>
            <a:ext cx="1502892" cy="200025"/>
          </a:xfrm>
          <a:prstGeom prst="rect">
            <a:avLst/>
          </a:prstGeom>
          <a:solidFill>
            <a:srgbClr val="00B0F0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61" y="1991953"/>
            <a:ext cx="476250" cy="47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835" y="537162"/>
            <a:ext cx="1924602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3000" i="0" dirty="0">
                <a:solidFill>
                  <a:schemeClr val="tx1"/>
                </a:solidFill>
              </a:rPr>
              <a:t>Editions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38603" y="2640225"/>
            <a:ext cx="1502892" cy="333375"/>
          </a:xfrm>
          <a:prstGeom prst="rect">
            <a:avLst/>
          </a:prstGeom>
          <a:solidFill>
            <a:srgbClr val="EF6C6C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67150" y="2581275"/>
            <a:ext cx="1442389" cy="258276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Fully functional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2442" y="1495425"/>
            <a:ext cx="1503683" cy="2209800"/>
          </a:xfrm>
          <a:prstGeom prst="roundRect">
            <a:avLst>
              <a:gd name="adj" fmla="val 3965"/>
            </a:avLst>
          </a:prstGeom>
          <a:noFill/>
          <a:ln w="9525" cap="flat">
            <a:solidFill>
              <a:srgbClr val="EF6C6C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336276" y="1640890"/>
            <a:ext cx="1143000" cy="230600"/>
          </a:xfrm>
          <a:prstGeom prst="roundRect">
            <a:avLst>
              <a:gd name="adj" fmla="val 50000"/>
            </a:avLst>
          </a:prstGeom>
          <a:solidFill>
            <a:srgbClr val="EF6C6C"/>
          </a:solidFill>
          <a:ln w="9525" cap="flat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82345" y="1617145"/>
            <a:ext cx="1193463" cy="280846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200" dirty="0">
                <a:solidFill>
                  <a:schemeClr val="bg1"/>
                </a:solidFill>
              </a:rPr>
              <a:t>Trial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39870" y="3143250"/>
            <a:ext cx="1502892" cy="200025"/>
          </a:xfrm>
          <a:prstGeom prst="rect">
            <a:avLst/>
          </a:prstGeom>
          <a:solidFill>
            <a:srgbClr val="EF6C6C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733" y="1990725"/>
            <a:ext cx="476250" cy="4762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67150" y="2705100"/>
            <a:ext cx="1442389" cy="996940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30-day trial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Valid up to 30 days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Restricted to 250 nodes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Available in 29 languages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24x5 live technical support 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35337" y="2641987"/>
            <a:ext cx="1502892" cy="200025"/>
          </a:xfrm>
          <a:prstGeom prst="rect">
            <a:avLst/>
          </a:prstGeom>
          <a:solidFill>
            <a:srgbClr val="67B461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rgbClr val="31AC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4270" y="2581275"/>
            <a:ext cx="1503969" cy="64377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Fully functional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Valid until license expires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Manage nodes based on 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38900" y="1497482"/>
            <a:ext cx="1503683" cy="2209800"/>
          </a:xfrm>
          <a:prstGeom prst="roundRect">
            <a:avLst>
              <a:gd name="adj" fmla="val 3965"/>
            </a:avLst>
          </a:prstGeom>
          <a:noFill/>
          <a:ln w="9525" cap="flat">
            <a:solidFill>
              <a:srgbClr val="67B461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933006" y="1642948"/>
            <a:ext cx="1143000" cy="230600"/>
          </a:xfrm>
          <a:prstGeom prst="roundRect">
            <a:avLst>
              <a:gd name="adj" fmla="val 50000"/>
            </a:avLst>
          </a:prstGeom>
          <a:solidFill>
            <a:srgbClr val="67B46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93378" y="1619202"/>
            <a:ext cx="1193463" cy="280846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200" dirty="0">
                <a:solidFill>
                  <a:schemeClr val="bg1"/>
                </a:solidFill>
              </a:rPr>
              <a:t>Professional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39300" y="3505200"/>
            <a:ext cx="1495425" cy="200025"/>
          </a:xfrm>
          <a:prstGeom prst="rect">
            <a:avLst/>
          </a:prstGeom>
          <a:solidFill>
            <a:srgbClr val="67B461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rgbClr val="31AC7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0" y="2011832"/>
            <a:ext cx="476250" cy="4762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35337" y="3076575"/>
            <a:ext cx="1503969" cy="64377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the purchased license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Available in 29 languages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en-US" sz="800" dirty="0">
                <a:solidFill>
                  <a:schemeClr val="tx2"/>
                </a:solidFill>
              </a:rPr>
              <a:t>24x5 live technical support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39300" y="3019425"/>
            <a:ext cx="1502892" cy="295275"/>
          </a:xfrm>
          <a:prstGeom prst="rect">
            <a:avLst/>
          </a:prstGeom>
          <a:solidFill>
            <a:srgbClr val="67B461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rgbClr val="31AC7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58653" y="3507000"/>
            <a:ext cx="1502892" cy="200025"/>
          </a:xfrm>
          <a:prstGeom prst="rect">
            <a:avLst/>
          </a:prstGeom>
          <a:solidFill>
            <a:srgbClr val="EF6C6C">
              <a:alpha val="6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225" y="1051655"/>
            <a:ext cx="6297472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2000" i="0" dirty="0">
                <a:solidFill>
                  <a:srgbClr val="00B0F0"/>
                </a:solidFill>
              </a:rPr>
              <a:t>Supported databases, browsers, &amp; </a:t>
            </a:r>
            <a:r>
              <a:rPr lang="en-US" sz="2000" i="0" dirty="0" err="1">
                <a:solidFill>
                  <a:srgbClr val="00B0F0"/>
                </a:solidFill>
              </a:rPr>
              <a:t>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5465" y="2076450"/>
            <a:ext cx="2374135" cy="834844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 indent="0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Windows Server 2012-2016 </a:t>
            </a:r>
          </a:p>
          <a:p>
            <a:pPr indent="0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Windows 7/8/10 </a:t>
            </a:r>
          </a:p>
          <a:p>
            <a:pPr indent="0">
              <a:lnSpc>
                <a:spcPct val="100000"/>
              </a:lnSpc>
              <a:buNone/>
              <a:defRPr lang="en-US" sz="1400" dirty="0"/>
            </a:pPr>
            <a:r>
              <a:rPr lang="en-US" sz="1200" dirty="0" err="1"/>
              <a:t>RHEL</a:t>
            </a:r>
            <a:r>
              <a:rPr lang="en-US" sz="1200" dirty="0"/>
              <a:t> 8 and above </a:t>
            </a:r>
          </a:p>
          <a:p>
            <a:pPr indent="0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Ubuntu 14.0 and above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5474" y="2076450"/>
            <a:ext cx="1960959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>
              <a:lnSpc>
                <a:spcPct val="100000"/>
              </a:lnSpc>
              <a:buNone/>
              <a:defRPr lang="en-US" sz="1400" dirty="0"/>
            </a:pPr>
            <a:r>
              <a:rPr lang="en-US" sz="1200" dirty="0" err="1"/>
              <a:t>MSSQL </a:t>
            </a:r>
            <a:r>
              <a:rPr lang="en-US" sz="1200" dirty="0"/>
              <a:t>2019</a:t>
            </a:r>
            <a:r>
              <a:rPr lang="en-US" sz="1200" dirty="0" err="1"/>
              <a:t>, </a:t>
            </a:r>
            <a:r>
              <a:rPr lang="en-US" sz="1200" dirty="0"/>
              <a:t>2017</a:t>
            </a:r>
            <a:r>
              <a:rPr lang="en-US" sz="1200" dirty="0" err="1"/>
              <a:t>, 2016</a:t>
            </a:r>
          </a:p>
          <a:p>
            <a:pPr indent="0">
              <a:lnSpc>
                <a:spcPct val="100000"/>
              </a:lnSpc>
              <a:buNone/>
              <a:defRPr lang="en-US" sz="1400" dirty="0"/>
            </a:pPr>
            <a:r>
              <a:rPr lang="en-US" sz="1200" dirty="0" err="1"/>
              <a:t>MSSQL </a:t>
            </a:r>
            <a:r>
              <a:rPr lang="en-US" sz="1200" dirty="0"/>
              <a:t>2014</a:t>
            </a:r>
            <a:r>
              <a:rPr lang="en-US" sz="1200" dirty="0" err="1"/>
              <a:t>, </a:t>
            </a:r>
            <a:r>
              <a:rPr lang="en-US" sz="1200" dirty="0"/>
              <a:t>2012</a:t>
            </a:r>
            <a:r>
              <a:rPr lang="en-US" sz="1200" dirty="0" err="1"/>
              <a:t>, </a:t>
            </a:r>
            <a:r>
              <a:rPr lang="en-US" sz="1200" dirty="0"/>
              <a:t>2008</a:t>
            </a:r>
          </a:p>
          <a:p>
            <a:pPr indent="0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PostgreSQL</a:t>
            </a:r>
            <a:r>
              <a:rPr lang="en-US" sz="1200" dirty="0" err="1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465" y="3228975"/>
            <a:ext cx="2326309" cy="83484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Internet Explorer: IE11, IE Edge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Firefox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Google Chrome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27" y="2076450"/>
            <a:ext cx="476250" cy="47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012" y="2076450"/>
            <a:ext cx="476250" cy="4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60" y="3228975"/>
            <a:ext cx="477675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46" y="1824837"/>
            <a:ext cx="472233" cy="412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231" y="1870167"/>
            <a:ext cx="447133" cy="447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68" y="3324101"/>
            <a:ext cx="733787" cy="202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link="rId6"/>
          <a:stretch>
            <a:fillRect/>
          </a:stretch>
        </p:blipFill>
        <p:spPr>
          <a:xfrm>
            <a:off x="2893142" y="1872367"/>
            <a:ext cx="473891" cy="393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293" y="2565311"/>
            <a:ext cx="505282" cy="416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064" y="2720740"/>
            <a:ext cx="637879" cy="199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4274" y="1837286"/>
            <a:ext cx="468566" cy="468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5753" y="2577065"/>
            <a:ext cx="431352" cy="431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5592" y="3338903"/>
            <a:ext cx="663968" cy="183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8899" y="2473261"/>
            <a:ext cx="733625" cy="733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0153" y="1837972"/>
            <a:ext cx="683352" cy="382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link="rId14"/>
          <a:stretch>
            <a:fillRect/>
          </a:stretch>
        </p:blipFill>
        <p:spPr>
          <a:xfrm>
            <a:off x="4667659" y="1795100"/>
            <a:ext cx="468566" cy="468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1364" y="2620794"/>
            <a:ext cx="514988" cy="292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0606" y="2491406"/>
            <a:ext cx="702249" cy="7022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09950" y="1062962"/>
            <a:ext cx="2174709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2000" i="0" dirty="0">
                <a:solidFill>
                  <a:srgbClr val="00B0F0"/>
                </a:solidFill>
              </a:rPr>
              <a:t>Customers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82" y="2335863"/>
            <a:ext cx="2190750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895475"/>
            <a:ext cx="2890113" cy="370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0" y="822502"/>
            <a:ext cx="6297472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2000" i="0" dirty="0">
                <a:solidFill>
                  <a:srgbClr val="00B0F0"/>
                </a:solidFill>
              </a:rPr>
              <a:t>Asset Explorer named the </a:t>
            </a:r>
          </a:p>
          <a:p>
            <a:pPr algn="ctr">
              <a:defRPr lang="en-US" sz="1400" dirty="0"/>
            </a:pPr>
            <a:r>
              <a:rPr lang="en-US" sz="2000" i="0" dirty="0">
                <a:solidFill>
                  <a:srgbClr val="00B0F0"/>
                </a:solidFill>
              </a:rPr>
              <a:t>best enterprise </a:t>
            </a:r>
            <a:r>
              <a:rPr lang="en-US" sz="2000" i="0" dirty="0" err="1">
                <a:solidFill>
                  <a:srgbClr val="00B0F0"/>
                </a:solidFill>
              </a:rPr>
              <a:t>ITAM</a:t>
            </a:r>
            <a:r>
              <a:rPr lang="en-US" sz="2000" i="0" dirty="0">
                <a:solidFill>
                  <a:srgbClr val="00B0F0"/>
                </a:solidFill>
              </a:rPr>
              <a:t> software of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565300"/>
            <a:ext cx="1375400" cy="27808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200" i="1" dirty="0"/>
              <a:t>by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-5953" y="5953"/>
            <a:ext cx="9204969" cy="5143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8400" y="2484186"/>
            <a:ext cx="3324463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2000" i="0" dirty="0">
                <a:solidFill>
                  <a:schemeClr val="bg1"/>
                </a:solidFill>
              </a:rPr>
              <a:t>enables best practice </a:t>
            </a:r>
            <a:r>
              <a:rPr lang="en-US" sz="2000" i="0" dirty="0" err="1">
                <a:solidFill>
                  <a:schemeClr val="bg1"/>
                </a:solidFill>
              </a:rPr>
              <a:t>ITAM</a:t>
            </a:r>
            <a:r>
              <a:rPr lang="en-US" sz="2000" i="0" dirty="0">
                <a:solidFill>
                  <a:schemeClr val="bg1"/>
                </a:solidFill>
              </a:rPr>
              <a:t> for support operations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8400" y="1798120"/>
            <a:ext cx="1410414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2000" i="0" dirty="0">
                <a:solidFill>
                  <a:schemeClr val="bg1"/>
                </a:solidFill>
              </a:rPr>
              <a:t>How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275" y="2073087"/>
            <a:ext cx="3772805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3000" i="0" dirty="0" err="1">
                <a:solidFill>
                  <a:schemeClr val="bg2"/>
                </a:solidFill>
              </a:rPr>
              <a:t>AssetExplorer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843" y="1581769"/>
            <a:ext cx="2136962" cy="21369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587940"/>
            <a:ext cx="5712405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452" y="1415500"/>
            <a:ext cx="2047246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Purchase new</a:t>
            </a:r>
          </a:p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asset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8587" y="2962275"/>
            <a:ext cx="1566976" cy="58862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800" dirty="0"/>
              <a:t>Network scan</a:t>
            </a:r>
          </a:p>
          <a:p>
            <a:pPr algn="ctr">
              <a:defRPr lang="en-US" sz="1400" dirty="0"/>
            </a:pPr>
            <a:r>
              <a:rPr lang="en-US" sz="800" dirty="0"/>
              <a:t>Windows domain scan</a:t>
            </a:r>
          </a:p>
          <a:p>
            <a:pPr algn="ctr">
              <a:defRPr lang="en-US" sz="1400" dirty="0"/>
            </a:pPr>
            <a:r>
              <a:rPr lang="en-US" sz="800" dirty="0"/>
              <a:t>Distributed asset scan</a:t>
            </a:r>
          </a:p>
          <a:p>
            <a:pPr algn="ctr">
              <a:defRPr lang="en-US" sz="1400" dirty="0"/>
            </a:pPr>
            <a:r>
              <a:rPr lang="en-US" sz="800" dirty="0"/>
              <a:t>Barcode scanning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8452" y="2791282"/>
            <a:ext cx="2047246" cy="25006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790" y="2114550"/>
            <a:ext cx="940708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Build asset</a:t>
            </a:r>
          </a:p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inventory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2306" y="2114550"/>
            <a:ext cx="1355931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Map assets to users loan assets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106" y="2450172"/>
            <a:ext cx="1566976" cy="342401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800" dirty="0"/>
              <a:t>Associate purchase</a:t>
            </a:r>
          </a:p>
          <a:p>
            <a:pPr algn="ctr">
              <a:defRPr lang="en-US" sz="1400" dirty="0"/>
            </a:pPr>
            <a:r>
              <a:rPr lang="en-US" sz="800" dirty="0"/>
              <a:t>And contracts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8456" y="2286000"/>
            <a:ext cx="1425948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800" dirty="0"/>
              <a:t>Licensing</a:t>
            </a:r>
          </a:p>
          <a:p>
            <a:pPr algn="ctr">
              <a:defRPr lang="en-US" sz="1400" dirty="0"/>
            </a:pPr>
            <a:r>
              <a:rPr lang="en-US" sz="800" dirty="0"/>
              <a:t>Metering</a:t>
            </a:r>
          </a:p>
          <a:p>
            <a:pPr algn="ctr">
              <a:defRPr lang="en-US" sz="1400" dirty="0"/>
            </a:pPr>
            <a:r>
              <a:rPr lang="en-US" sz="800" dirty="0"/>
              <a:t>Service packs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3706" y="2114550"/>
            <a:ext cx="1233897" cy="25006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SAM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951" y="3503895"/>
            <a:ext cx="1355931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Build CI Relationships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9025" y="3503895"/>
            <a:ext cx="1355931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Support other</a:t>
            </a:r>
          </a:p>
          <a:p>
            <a:pPr algn="ctr">
              <a:defRPr lang="en-US" sz="1400" dirty="0"/>
            </a:pPr>
            <a:r>
              <a:rPr lang="en-US" sz="1000" b="1" dirty="0" err="1">
                <a:solidFill>
                  <a:srgbClr val="0070C0"/>
                </a:solidFill>
              </a:rPr>
              <a:t>ITIL</a:t>
            </a:r>
            <a:r>
              <a:rPr lang="en-US" sz="1000" b="1" dirty="0">
                <a:solidFill>
                  <a:srgbClr val="0070C0"/>
                </a:solidFill>
              </a:rPr>
              <a:t> processes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4250" y="3844604"/>
            <a:ext cx="1566976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800" dirty="0"/>
              <a:t>Incident management</a:t>
            </a:r>
          </a:p>
          <a:p>
            <a:pPr algn="ctr">
              <a:defRPr lang="en-US" sz="1400" dirty="0"/>
            </a:pPr>
            <a:r>
              <a:rPr lang="en-US" sz="800" dirty="0"/>
              <a:t>Project management</a:t>
            </a:r>
          </a:p>
          <a:p>
            <a:pPr algn="ctr">
              <a:defRPr lang="en-US" sz="1400" dirty="0"/>
            </a:pPr>
            <a:r>
              <a:rPr lang="en-US" sz="800" dirty="0"/>
              <a:t>Change management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1994" y="331489"/>
            <a:ext cx="3900001" cy="373179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800" i="0" dirty="0" err="1">
                <a:solidFill>
                  <a:srgbClr val="00B0F0"/>
                </a:solidFill>
              </a:rPr>
              <a:t>Asset management workflow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2011" y="4358573"/>
            <a:ext cx="3298479" cy="219291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Change asset status | Trigger expiry notifications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6742"/>
            <a:ext cx="3276600" cy="650178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3600" i="0" smtClean="0">
                <a:solidFill>
                  <a:srgbClr val="00B0F0"/>
                </a:solidFill>
              </a:rPr>
              <a:t>ManageEngine</a:t>
            </a:r>
            <a:endParaRPr lang="en-US" sz="3600" i="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2225" y="1292399"/>
            <a:ext cx="4017702" cy="628516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ctr">
              <a:lnSpc>
                <a:spcPct val="125000"/>
              </a:lnSpc>
              <a:buNone/>
              <a:defRPr lang="en-US" sz="1400" dirty="0"/>
            </a:pPr>
            <a:r>
              <a:rPr lang="en-US" sz="1400" dirty="0">
                <a:solidFill>
                  <a:schemeClr val="tx1"/>
                </a:solidFill>
              </a:rPr>
              <a:t>A division of Zoho Corporation, a bootstrapped, private, and profitable company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992" y="3028950"/>
            <a:ext cx="1036701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ctr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180,000+</a:t>
            </a:r>
          </a:p>
          <a:p>
            <a:pPr indent="0" algn="ctr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customers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3350" y="3028950"/>
            <a:ext cx="1248198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ctr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2,500+ employees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0037" y="3028950"/>
            <a:ext cx="1386916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ctr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90+ products &amp; free tools for IT management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2825" y="3028950"/>
            <a:ext cx="828084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ctr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190+</a:t>
            </a:r>
          </a:p>
          <a:p>
            <a:pPr indent="0" algn="ctr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countries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72" y="3027711"/>
            <a:ext cx="1743960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ctr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18+ years of</a:t>
            </a:r>
          </a:p>
          <a:p>
            <a:pPr indent="0" algn="ctr">
              <a:lnSpc>
                <a:spcPct val="100000"/>
              </a:lnSpc>
              <a:buNone/>
              <a:defRPr lang="en-US" sz="1400" dirty="0"/>
            </a:pPr>
            <a:r>
              <a:rPr lang="en-US" sz="1200" dirty="0"/>
              <a:t>IT management solutions expertise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98" y="2476500"/>
            <a:ext cx="476250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368" y="2476500"/>
            <a:ext cx="476250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846" y="2476500"/>
            <a:ext cx="477675" cy="47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819" y="2476500"/>
            <a:ext cx="476250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274" y="2476500"/>
            <a:ext cx="476250" cy="476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455" y="2271741"/>
            <a:ext cx="1677285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Gain control over all hardware and software inventory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8647" y="2943291"/>
            <a:ext cx="1576901" cy="1019510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 err="1">
                <a:solidFill>
                  <a:schemeClr val="tx1"/>
                </a:solidFill>
              </a:rPr>
              <a:t>Multi-source</a:t>
            </a:r>
            <a:r>
              <a:rPr lang="en-US" sz="1000" dirty="0">
                <a:solidFill>
                  <a:schemeClr val="tx1"/>
                </a:solidFill>
              </a:rPr>
              <a:t> discovery modes (Agents, Windows/network/ distributed scans)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 err="1">
                <a:solidFill>
                  <a:schemeClr val="tx1"/>
                </a:solidFill>
              </a:rPr>
              <a:t>Barcode-based</a:t>
            </a:r>
            <a:r>
              <a:rPr lang="en-US" sz="1000" dirty="0">
                <a:solidFill>
                  <a:schemeClr val="tx1"/>
                </a:solidFill>
              </a:rPr>
              <a:t>  discovery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4783" y="2267635"/>
            <a:ext cx="1600990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Manage all your software license investments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3069" y="2892504"/>
            <a:ext cx="1337605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Asset types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Product 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5146" y="2924241"/>
            <a:ext cx="133350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57786" y="2894609"/>
            <a:ext cx="110490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27" y="2315108"/>
            <a:ext cx="481355" cy="481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03" y="2313565"/>
            <a:ext cx="476250" cy="47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9604" y="2269750"/>
            <a:ext cx="1875501" cy="83484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Track assets across their life cycle from requisition to retirement, along with ownership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9604" y="3141326"/>
            <a:ext cx="1974084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Asset states</a:t>
            </a:r>
            <a:r>
              <a:rPr lang="en-US" sz="1000" dirty="0">
                <a:solidFill>
                  <a:srgbClr val="A6A6A6"/>
                </a:solidFill>
              </a:rPr>
              <a:t> | </a:t>
            </a:r>
            <a:r>
              <a:rPr lang="en-US" sz="1000" dirty="0" err="1">
                <a:solidFill>
                  <a:schemeClr val="tx1"/>
                </a:solidFill>
              </a:rPr>
              <a:t>User-workstation</a:t>
            </a:r>
            <a:r>
              <a:rPr lang="en-US" sz="1000" dirty="0">
                <a:solidFill>
                  <a:schemeClr val="tx1"/>
                </a:solidFill>
              </a:rPr>
              <a:t> mapping</a:t>
            </a:r>
            <a:r>
              <a:rPr lang="en-US" sz="1000" dirty="0">
                <a:solidFill>
                  <a:srgbClr val="A6A6A6"/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</a:rPr>
              <a:t>Asset loans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5740" y="3122238"/>
            <a:ext cx="165735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213" y="2334463"/>
            <a:ext cx="477675" cy="476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4575" y="919714"/>
            <a:ext cx="4508135" cy="95795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2000" i="0" dirty="0" err="1">
                <a:solidFill>
                  <a:srgbClr val="00B0F0"/>
                </a:solidFill>
              </a:rPr>
              <a:t>Best practice asset management</a:t>
            </a:r>
          </a:p>
          <a:p>
            <a:pPr algn="ctr">
              <a:defRPr lang="en-US" sz="1400" dirty="0"/>
            </a:pPr>
            <a:r>
              <a:rPr lang="en-US" sz="2000" i="0" dirty="0" err="1">
                <a:solidFill>
                  <a:srgbClr val="00B0F0"/>
                </a:solidFill>
              </a:rPr>
              <a:t>with AssetExplorer</a:t>
            </a:r>
          </a:p>
          <a:p>
            <a:pPr algn="ctr">
              <a:defRPr lang="en-US" sz="1400" dirty="0"/>
            </a:pPr>
            <a:endParaRPr lang="en-US" sz="1600" i="0" dirty="0" err="1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397" y="2271741"/>
            <a:ext cx="1677285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Keep track of asset depreciation and other costs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7589" y="2943291"/>
            <a:ext cx="1576901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Depreciation</a:t>
            </a:r>
            <a:r>
              <a:rPr lang="en-US" sz="1000" dirty="0">
                <a:solidFill>
                  <a:srgbClr val="A6A6A6"/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</a:rPr>
              <a:t>Cost center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</a:rPr>
              <a:t>GL codes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8323" y="2267635"/>
            <a:ext cx="1600990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Classify asset and product types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6609" y="2778204"/>
            <a:ext cx="1337605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Software, license, and agreement 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4088" y="2924241"/>
            <a:ext cx="127635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5193" y="2780309"/>
            <a:ext cx="121920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27" y="2315108"/>
            <a:ext cx="481355" cy="481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771" y="2313565"/>
            <a:ext cx="476250" cy="47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8070" y="2269750"/>
            <a:ext cx="1875501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Map relationships between assets and business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8070" y="2950826"/>
            <a:ext cx="1974084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 err="1">
                <a:solidFill>
                  <a:schemeClr val="tx1"/>
                </a:solidFill>
              </a:rPr>
              <a:t>CMDB</a:t>
            </a:r>
            <a:r>
              <a:rPr lang="en-US" sz="1000" dirty="0">
                <a:solidFill>
                  <a:srgbClr val="A6A6A6"/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</a:rPr>
              <a:t>CI types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CI relationships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Business views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4207" y="2931738"/>
            <a:ext cx="133350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413" y="2334463"/>
            <a:ext cx="477675" cy="476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4575" y="919714"/>
            <a:ext cx="4508135" cy="95795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2000" i="0" dirty="0" err="1">
                <a:solidFill>
                  <a:srgbClr val="00B0F0"/>
                </a:solidFill>
              </a:rPr>
              <a:t>Best practice asset management</a:t>
            </a:r>
          </a:p>
          <a:p>
            <a:pPr algn="ctr">
              <a:defRPr lang="en-US" sz="1400" dirty="0"/>
            </a:pPr>
            <a:r>
              <a:rPr lang="en-US" sz="2000" i="0" dirty="0" err="1">
                <a:solidFill>
                  <a:srgbClr val="00B0F0"/>
                </a:solidFill>
              </a:rPr>
              <a:t>with AssetExplorer</a:t>
            </a:r>
          </a:p>
          <a:p>
            <a:pPr algn="ctr">
              <a:defRPr lang="en-US" sz="1400" dirty="0"/>
            </a:pPr>
            <a:endParaRPr lang="en-US" sz="1600" i="0" dirty="0" err="1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55" y="2271741"/>
            <a:ext cx="1677285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Track software usage and compliance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0547" y="2790891"/>
            <a:ext cx="1576901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Asset states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 err="1">
                <a:solidFill>
                  <a:schemeClr val="tx1"/>
                </a:solidFill>
              </a:rPr>
              <a:t>User-workstation</a:t>
            </a:r>
            <a:r>
              <a:rPr lang="en-US" sz="1000" dirty="0">
                <a:solidFill>
                  <a:schemeClr val="tx1"/>
                </a:solidFill>
              </a:rPr>
              <a:t> mapping</a:t>
            </a:r>
            <a:r>
              <a:rPr lang="en-US" sz="1000" dirty="0">
                <a:solidFill>
                  <a:srgbClr val="A6A6A6"/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</a:rPr>
              <a:t>Asset loans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2508" y="2267635"/>
            <a:ext cx="1600990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Stay on top of your IT purchases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0794" y="2778204"/>
            <a:ext cx="1592703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Purchase management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Vendor list</a:t>
            </a:r>
            <a:r>
              <a:rPr lang="en-US" sz="1000" dirty="0">
                <a:solidFill>
                  <a:srgbClr val="A6A6A6"/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</a:rPr>
              <a:t>Approvals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Invoice and payment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Associated assets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7046" y="2771841"/>
            <a:ext cx="142875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69378" y="2780309"/>
            <a:ext cx="1285875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27" y="2315108"/>
            <a:ext cx="481355" cy="481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71" y="2313565"/>
            <a:ext cx="476250" cy="47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1562" y="2269750"/>
            <a:ext cx="1875501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Centralize the asset contracts management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1562" y="2950826"/>
            <a:ext cx="1974084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Contract</a:t>
            </a:r>
            <a:r>
              <a:rPr lang="en-US" sz="1000" dirty="0" err="1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details</a:t>
            </a:r>
            <a:r>
              <a:rPr lang="en-US" sz="1000" dirty="0" err="1">
                <a:solidFill>
                  <a:srgbClr val="A6A6A6"/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</a:rPr>
              <a:t>Renewal</a:t>
            </a:r>
            <a:r>
              <a:rPr lang="en-US" sz="1000" dirty="0" err="1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details</a:t>
            </a:r>
            <a:r>
              <a:rPr lang="en-US" sz="1000" dirty="0" err="1">
                <a:solidFill>
                  <a:srgbClr val="A6A6A6"/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</a:rPr>
              <a:t>Child</a:t>
            </a:r>
            <a:r>
              <a:rPr lang="en-US" sz="1000" dirty="0" err="1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contracts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Expiry</a:t>
            </a:r>
            <a:r>
              <a:rPr lang="en-US" sz="1000" dirty="0" err="1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notifications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>
                <a:solidFill>
                  <a:schemeClr val="tx1"/>
                </a:solidFill>
              </a:rPr>
              <a:t>Associated</a:t>
            </a:r>
            <a:r>
              <a:rPr lang="en-US" sz="1000" dirty="0" err="1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assets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7698" y="2931738"/>
            <a:ext cx="158115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313" y="2334463"/>
            <a:ext cx="477675" cy="476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4575" y="919714"/>
            <a:ext cx="4508135" cy="95795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2000" i="0" dirty="0" err="1">
                <a:solidFill>
                  <a:srgbClr val="00B0F0"/>
                </a:solidFill>
              </a:rPr>
              <a:t>Best practice asset management</a:t>
            </a:r>
          </a:p>
          <a:p>
            <a:pPr algn="ctr">
              <a:defRPr lang="en-US" sz="1400" dirty="0"/>
            </a:pPr>
            <a:r>
              <a:rPr lang="en-US" sz="2000" i="0" dirty="0" err="1">
                <a:solidFill>
                  <a:srgbClr val="00B0F0"/>
                </a:solidFill>
              </a:rPr>
              <a:t>with AssetExplorer</a:t>
            </a:r>
          </a:p>
          <a:p>
            <a:pPr algn="ctr">
              <a:defRPr lang="en-US" sz="1400" dirty="0"/>
            </a:pPr>
            <a:endParaRPr lang="en-US" sz="1600" i="0" dirty="0" err="1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0" y="0"/>
            <a:ext cx="9210103" cy="514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708" y="1990820"/>
            <a:ext cx="2535183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2000" i="0" dirty="0">
                <a:solidFill>
                  <a:schemeClr val="bg1"/>
                </a:solidFill>
              </a:rPr>
              <a:t>Reporting</a:t>
            </a:r>
            <a:r>
              <a:rPr lang="en-US" sz="2000" i="0" dirty="0">
                <a:solidFill>
                  <a:schemeClr val="bg1"/>
                </a:solidFill>
                <a:latin typeface="Roboto"/>
              </a:rPr>
              <a:t>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579" y="1428750"/>
            <a:ext cx="2286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6409" y="2258958"/>
            <a:ext cx="3772805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3000" i="0" dirty="0" err="1">
                <a:solidFill>
                  <a:schemeClr val="bg1"/>
                </a:solidFill>
              </a:rPr>
              <a:t>AssetExplorer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9550"/>
            <a:ext cx="633016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682" y="1528800"/>
            <a:ext cx="1794643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 err="1">
                <a:solidFill>
                  <a:srgbClr val="0070C0"/>
                </a:solidFill>
              </a:rPr>
              <a:t>Pre-defined</a:t>
            </a:r>
          </a:p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682" y="2876550"/>
            <a:ext cx="1794643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Customizable</a:t>
            </a:r>
          </a:p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reports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244" y="2952750"/>
            <a:ext cx="1098089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Configure &amp;</a:t>
            </a:r>
          </a:p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modify reports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2374" y="3352800"/>
            <a:ext cx="1311830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Report type, Choose desired data, Filter options,</a:t>
            </a:r>
          </a:p>
          <a:p>
            <a:pPr algn="ctr">
              <a:defRPr lang="en-US" sz="1400" dirty="0"/>
            </a:pPr>
            <a:r>
              <a:rPr lang="en-US" sz="1000" dirty="0"/>
              <a:t>Save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6476" y="4168187"/>
            <a:ext cx="666750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Query</a:t>
            </a:r>
          </a:p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reports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090" y="2952750"/>
            <a:ext cx="853278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Schedule</a:t>
            </a:r>
          </a:p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reports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2279" y="3352800"/>
            <a:ext cx="823121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Knowledge</a:t>
            </a:r>
          </a:p>
          <a:p>
            <a:pPr algn="ctr">
              <a:defRPr lang="en-US" sz="1400" dirty="0"/>
            </a:pPr>
            <a:r>
              <a:rPr lang="en-US" sz="1000" dirty="0"/>
              <a:t>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3226" y="2952730"/>
            <a:ext cx="2047246" cy="40395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Generate &amp;</a:t>
            </a:r>
          </a:p>
          <a:p>
            <a:pPr algn="ctr">
              <a:defRPr lang="en-US" sz="1400" dirty="0"/>
            </a:pPr>
            <a:r>
              <a:rPr lang="en-US" sz="1000" b="1" dirty="0">
                <a:solidFill>
                  <a:srgbClr val="0070C0"/>
                </a:solidFill>
              </a:rPr>
              <a:t>share reports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9773" y="3352800"/>
            <a:ext cx="1566976" cy="511679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900" dirty="0"/>
              <a:t>Email as HTML,XLS,CSV and PDF | Customize dashboard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4175" y="424424"/>
            <a:ext cx="3300926" cy="342401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600" i="0" dirty="0" err="1">
                <a:solidFill>
                  <a:srgbClr val="00B0F0"/>
                </a:solidFill>
              </a:rPr>
              <a:t>Reporting in Asset Explorer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952" y="2057400"/>
            <a:ext cx="1483433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Keep tabs on your key service desk metrics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8144" y="2716910"/>
            <a:ext cx="1450105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 err="1"/>
              <a:t>Out-of-the-box </a:t>
            </a:r>
            <a:r>
              <a:rPr lang="en-US" sz="1000" dirty="0"/>
              <a:t>reports</a:t>
            </a:r>
            <a:r>
              <a:rPr lang="en-US" sz="1000" dirty="0" err="1"/>
              <a:t> </a:t>
            </a:r>
            <a:r>
              <a:rPr lang="en-US" sz="1000" dirty="0"/>
              <a:t>Live</a:t>
            </a:r>
            <a:r>
              <a:rPr lang="en-US" sz="1000" dirty="0" err="1"/>
              <a:t> </a:t>
            </a:r>
            <a:r>
              <a:rPr lang="en-US" sz="1000" dirty="0"/>
              <a:t>dashboards Custom</a:t>
            </a:r>
            <a:r>
              <a:rPr lang="en-US" sz="1000" dirty="0" err="1"/>
              <a:t> </a:t>
            </a:r>
            <a:r>
              <a:rPr lang="en-US" sz="1000" dirty="0"/>
              <a:t>dashboard</a:t>
            </a:r>
            <a:r>
              <a:rPr lang="en-US" sz="1000" dirty="0" err="1"/>
              <a:t> </a:t>
            </a:r>
            <a:r>
              <a:rPr lang="en-US" sz="1000" dirty="0"/>
              <a:t>widgets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0906" y="2057400"/>
            <a:ext cx="1961721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Mine information about your service desk from the available data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6869" y="2765336"/>
            <a:ext cx="1740170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/>
              <a:t>Custom reports (tabular, matrix, summary, and audit reports)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/>
              <a:t>Query reports </a:t>
            </a:r>
            <a:r>
              <a:rPr lang="en-US" sz="1000" dirty="0">
                <a:solidFill>
                  <a:srgbClr val="A6A6A6"/>
                </a:solidFill>
              </a:rPr>
              <a:t>|</a:t>
            </a:r>
            <a:r>
              <a:rPr lang="en-US" sz="1000" dirty="0"/>
              <a:t> Custom CI reports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4339" y="2057400"/>
            <a:ext cx="1801625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rgbClr val="0070C0"/>
                </a:solidFill>
              </a:rPr>
              <a:t>Keep key stakeholders and </a:t>
            </a:r>
            <a:r>
              <a:rPr lang="en-US" sz="1200" dirty="0" err="1">
                <a:solidFill>
                  <a:srgbClr val="0070C0"/>
                </a:solidFill>
              </a:rPr>
              <a:t>CXOs</a:t>
            </a:r>
            <a:r>
              <a:rPr lang="en-US" sz="1200" dirty="0">
                <a:solidFill>
                  <a:srgbClr val="0070C0"/>
                </a:solidFill>
              </a:rPr>
              <a:t> informed periodically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8130" y="2714520"/>
            <a:ext cx="1378038" cy="1019510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/>
              <a:t>Scheduled reports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/>
              <a:t>Email reports automatically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000" dirty="0"/>
              <a:t>Export reports as HTML, PDF, XLS, and CSV files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4643" y="2697860"/>
            <a:ext cx="120015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91791" y="2712072"/>
            <a:ext cx="1514475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69748" y="2727236"/>
            <a:ext cx="1581150" cy="95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2114550"/>
            <a:ext cx="477675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355" y="2114550"/>
            <a:ext cx="476250" cy="47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894" y="2102510"/>
            <a:ext cx="476250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0750" y="891635"/>
            <a:ext cx="4762500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2000" i="0" dirty="0">
                <a:solidFill>
                  <a:srgbClr val="00B0F0"/>
                </a:solidFill>
              </a:rPr>
              <a:t>Best</a:t>
            </a:r>
            <a:r>
              <a:rPr lang="en-US" sz="2000" i="0" dirty="0" err="1">
                <a:solidFill>
                  <a:srgbClr val="00B0F0"/>
                </a:solidFill>
              </a:rPr>
              <a:t> </a:t>
            </a:r>
            <a:r>
              <a:rPr lang="en-US" sz="2000" i="0" dirty="0">
                <a:solidFill>
                  <a:srgbClr val="00B0F0"/>
                </a:solidFill>
              </a:rPr>
              <a:t>practice</a:t>
            </a:r>
            <a:r>
              <a:rPr lang="en-US" sz="2000" i="0" dirty="0" err="1">
                <a:solidFill>
                  <a:srgbClr val="00B0F0"/>
                </a:solidFill>
              </a:rPr>
              <a:t> </a:t>
            </a:r>
            <a:r>
              <a:rPr lang="en-US" sz="2000" i="0" dirty="0">
                <a:solidFill>
                  <a:srgbClr val="00B0F0"/>
                </a:solidFill>
              </a:rPr>
              <a:t>reporting</a:t>
            </a:r>
          </a:p>
          <a:p>
            <a:pPr algn="ctr">
              <a:defRPr lang="en-US" sz="1400" dirty="0"/>
            </a:pPr>
            <a:r>
              <a:rPr lang="en-US" sz="2000" i="0" dirty="0">
                <a:solidFill>
                  <a:srgbClr val="00B0F0"/>
                </a:solidFill>
              </a:rPr>
              <a:t>in </a:t>
            </a:r>
            <a:r>
              <a:rPr lang="en-US" sz="2000" i="0" dirty="0" err="1">
                <a:solidFill>
                  <a:srgbClr val="00B0F0"/>
                </a:solidFill>
              </a:rPr>
              <a:t>AssetExplorer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8551" y="3244557"/>
            <a:ext cx="6566906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400" dirty="0">
                <a:solidFill>
                  <a:srgbClr val="FFC000"/>
                </a:solidFill>
              </a:rPr>
              <a:t>‌sales@manageengine.com</a:t>
            </a:r>
            <a:r>
              <a:rPr lang="en-US" sz="1600" dirty="0">
                <a:solidFill>
                  <a:srgbClr val="FFC000"/>
                </a:solidFill>
              </a:rPr>
              <a:t/>
            </a:r>
            <a:br>
              <a:rPr lang="en-US" sz="1600" dirty="0">
                <a:solidFill>
                  <a:srgbClr val="FFC000"/>
                </a:solidFill>
              </a:rPr>
            </a:br>
            <a:endParaRPr lang="en-US" sz="1600" strike="noStrike" cap="small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980" y="876300"/>
            <a:ext cx="3812031" cy="237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8551" y="2939472"/>
            <a:ext cx="6566906" cy="58862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600" dirty="0">
                <a:solidFill>
                  <a:schemeClr val="bg1"/>
                </a:solidFill>
              </a:rPr>
              <a:t>‌www.assetexplorer.com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strike="noStrike" cap="small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0" y="0"/>
            <a:ext cx="9210103" cy="5146491"/>
          </a:xfrm>
          <a:prstGeom prst="rect">
            <a:avLst/>
          </a:prstGeom>
        </p:spPr>
      </p:pic>
      <p:sp>
        <p:nvSpPr>
          <p:cNvPr id="3" name="TextBox 2"/>
          <p:cNvSpPr txBox="1">
            <a:spLocks noGrp="1"/>
          </p:cNvSpPr>
          <p:nvPr/>
        </p:nvSpPr>
        <p:spPr>
          <a:xfrm>
            <a:off x="4411827" y="1733550"/>
            <a:ext cx="4554674" cy="1026395"/>
          </a:xfrm>
          <a:prstGeom prst="rect">
            <a:avLst/>
          </a:prstGeom>
        </p:spPr>
        <p:txBody>
          <a:bodyPr vert="horz" rtlCol="0" anchor="t"/>
          <a:lstStyle/>
          <a:p>
            <a:pPr algn="l"/>
            <a:r>
              <a:rPr lang="en-US" sz="3000" i="0" dirty="0">
                <a:solidFill>
                  <a:schemeClr val="bg1"/>
                </a:solidFill>
              </a:rPr>
              <a:t>The common</a:t>
            </a:r>
          </a:p>
          <a:p>
            <a:pPr algn="l"/>
            <a:r>
              <a:rPr lang="en-US" sz="3000" i="0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351" y="1355131"/>
            <a:ext cx="2259587" cy="2259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516" y="2705100"/>
            <a:ext cx="2897819" cy="71173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2000" i="0" dirty="0">
                <a:solidFill>
                  <a:schemeClr val="bg1"/>
                </a:solidFill>
              </a:rPr>
              <a:t>faced by IT asset</a:t>
            </a:r>
          </a:p>
          <a:p>
            <a:pPr>
              <a:defRPr lang="en-US" sz="1400" dirty="0"/>
            </a:pPr>
            <a:r>
              <a:rPr lang="en-US" sz="2000" i="0" dirty="0">
                <a:solidFill>
                  <a:schemeClr val="bg1"/>
                </a:solidFill>
              </a:rPr>
              <a:t>management teams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258" y="1247775"/>
            <a:ext cx="2043341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chemeClr val="tx1"/>
                </a:solidFill>
              </a:rPr>
              <a:t>Inability to maintain a composite asset inventory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1354" y="2223163"/>
            <a:ext cx="2043874" cy="83484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chemeClr val="tx1"/>
                </a:solidFill>
              </a:rPr>
              <a:t>Lack of a streamlined purchase and contract management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1725" y="3381375"/>
            <a:ext cx="1827533" cy="83484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chemeClr val="tx1"/>
                </a:solidFill>
              </a:rPr>
              <a:t>Isolation of </a:t>
            </a:r>
            <a:r>
              <a:rPr lang="en-US" sz="1200" dirty="0" err="1">
                <a:solidFill>
                  <a:schemeClr val="tx1"/>
                </a:solidFill>
              </a:rPr>
              <a:t>ITAM</a:t>
            </a:r>
            <a:r>
              <a:rPr lang="en-US" sz="1200" dirty="0">
                <a:solidFill>
                  <a:schemeClr val="tx1"/>
                </a:solidFill>
              </a:rPr>
              <a:t> from IT service management (</a:t>
            </a:r>
            <a:r>
              <a:rPr lang="en-US" sz="1200" dirty="0" err="1">
                <a:solidFill>
                  <a:schemeClr val="tx1"/>
                </a:solidFill>
              </a:rPr>
              <a:t>ITSM</a:t>
            </a:r>
            <a:r>
              <a:rPr lang="en-US" sz="1200" dirty="0">
                <a:solidFill>
                  <a:schemeClr val="tx1"/>
                </a:solidFill>
              </a:rPr>
              <a:t>) processes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5950" y="1247775"/>
            <a:ext cx="1562900" cy="65017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chemeClr val="tx1"/>
                </a:solidFill>
              </a:rPr>
              <a:t>Difficulty in tracking IT asset life cycles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5950" y="2343150"/>
            <a:ext cx="2066925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chemeClr val="tx1"/>
                </a:solidFill>
              </a:rPr>
              <a:t>Failed license </a:t>
            </a:r>
          </a:p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chemeClr val="tx1"/>
                </a:solidFill>
              </a:rPr>
              <a:t>compliance audits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5950" y="3476625"/>
            <a:ext cx="1932394" cy="46551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200" dirty="0">
                <a:solidFill>
                  <a:schemeClr val="tx1"/>
                </a:solidFill>
              </a:rPr>
              <a:t>Insufficient data to aid strategic decision making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53" y="1209675"/>
            <a:ext cx="476250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29" y="2305760"/>
            <a:ext cx="476250" cy="474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23" y="3438525"/>
            <a:ext cx="476250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25" y="1209675"/>
            <a:ext cx="476250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825" y="2305050"/>
            <a:ext cx="476250" cy="47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825" y="3438525"/>
            <a:ext cx="477675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162550" y="2047875"/>
            <a:ext cx="3131601" cy="1047349"/>
            <a:chOff x="5162550" y="1899447"/>
            <a:chExt cx="3131601" cy="10473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2100" y="1899447"/>
              <a:ext cx="1816193" cy="5714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62550" y="2573617"/>
              <a:ext cx="3131601" cy="373179"/>
            </a:xfrm>
            <a:prstGeom prst="rect">
              <a:avLst/>
            </a:prstGeom>
          </p:spPr>
          <p:txBody>
            <a:bodyPr vert="horz" lIns="95250" tIns="47625" rIns="95250" bIns="47625" rtlCol="0" anchor="t">
              <a:spAutoFit/>
            </a:bodyPr>
            <a:lstStyle/>
            <a:p>
              <a:pPr indent="0" algn="ctr">
                <a:lnSpc>
                  <a:spcPct val="100000"/>
                </a:lnSpc>
                <a:buNone/>
                <a:defRPr lang="en-US" sz="1400" dirty="0"/>
              </a:pPr>
              <a:r>
                <a:rPr lang="en-US" sz="1800" i="0" dirty="0">
                  <a:solidFill>
                    <a:srgbClr val="00B0F0"/>
                  </a:solidFill>
                </a:rPr>
                <a:t>The </a:t>
              </a:r>
              <a:r>
                <a:rPr lang="en-US" sz="1800" i="0" dirty="0" err="1">
                  <a:solidFill>
                    <a:srgbClr val="00B0F0"/>
                  </a:solidFill>
                </a:rPr>
                <a:t>all-in-one ITAM</a:t>
              </a:r>
              <a:r>
                <a:rPr lang="en-US" sz="1800" i="0" dirty="0">
                  <a:solidFill>
                    <a:srgbClr val="00B0F0"/>
                  </a:solidFill>
                </a:rPr>
                <a:t> solution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3382" y="2036283"/>
            <a:ext cx="4188142" cy="1086373"/>
            <a:chOff x="393382" y="1888855"/>
            <a:chExt cx="4188142" cy="1086373"/>
          </a:xfrm>
        </p:grpSpPr>
        <p:sp>
          <p:nvSpPr>
            <p:cNvPr id="7" name="TextBox 6"/>
            <p:cNvSpPr txBox="1"/>
            <p:nvPr/>
          </p:nvSpPr>
          <p:spPr>
            <a:xfrm>
              <a:off x="393382" y="1888855"/>
              <a:ext cx="4188142" cy="373179"/>
            </a:xfrm>
            <a:prstGeom prst="rect">
              <a:avLst/>
            </a:prstGeom>
          </p:spPr>
          <p:txBody>
            <a:bodyPr vert="horz" lIns="95250" tIns="47625" rIns="95250" bIns="47625" rtlCol="0" anchor="t">
              <a:spAutoFit/>
            </a:bodyPr>
            <a:lstStyle/>
            <a:p>
              <a:pPr algn="ctr">
                <a:defRPr lang="en-US" sz="1400" dirty="0"/>
              </a:pPr>
              <a:r>
                <a:rPr lang="en-US" sz="1800" i="0" dirty="0">
                  <a:solidFill>
                    <a:srgbClr val="00B0F0"/>
                  </a:solidFill>
                </a:rPr>
                <a:t>Asset Management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678" y="2216362"/>
              <a:ext cx="4017702" cy="339452"/>
            </a:xfrm>
            <a:prstGeom prst="rect">
              <a:avLst/>
            </a:prstGeom>
          </p:spPr>
          <p:txBody>
            <a:bodyPr vert="horz" lIns="95250" tIns="47625" rIns="95250" bIns="47625" rtlCol="0" anchor="t">
              <a:spAutoFit/>
            </a:bodyPr>
            <a:lstStyle/>
            <a:p>
              <a:pPr indent="0" algn="ctr">
                <a:lnSpc>
                  <a:spcPct val="125000"/>
                </a:lnSpc>
                <a:buNone/>
                <a:defRPr lang="en-US" sz="1400" dirty="0"/>
              </a:pPr>
              <a:r>
                <a:rPr lang="en-US" sz="1400" dirty="0">
                  <a:solidFill>
                    <a:schemeClr val="tx1"/>
                  </a:solidFill>
                </a:rPr>
                <a:t>With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1610" y="2527553"/>
              <a:ext cx="1909846" cy="447675"/>
            </a:xfrm>
            <a:prstGeom prst="rect">
              <a:avLst/>
            </a:prstGeom>
          </p:spPr>
        </p:pic>
      </p:grpSp>
      <p:sp>
        <p:nvSpPr>
          <p:cNvPr id="10" name="Right Triangle 9"/>
          <p:cNvSpPr/>
          <p:nvPr/>
        </p:nvSpPr>
        <p:spPr>
          <a:xfrm rot="13500000">
            <a:off x="4486275" y="2486025"/>
            <a:ext cx="173412" cy="171478"/>
          </a:xfrm>
          <a:prstGeom prst="rtTriangle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 flipH="1" flipV="1">
            <a:off x="4572981" y="2085975"/>
            <a:ext cx="0" cy="971550"/>
          </a:xfrm>
          <a:prstGeom prst="line">
            <a:avLst/>
          </a:prstGeom>
          <a:ln w="19050" cap="flat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-123"/>
            <a:ext cx="9204969" cy="5143623"/>
          </a:xfrm>
          <a:prstGeom prst="rect">
            <a:avLst/>
          </a:prstGeom>
        </p:spPr>
      </p:pic>
      <p:sp>
        <p:nvSpPr>
          <p:cNvPr id="3" name="TextBox 2"/>
          <p:cNvSpPr txBox="1">
            <a:spLocks noGrp="1"/>
          </p:cNvSpPr>
          <p:nvPr/>
        </p:nvSpPr>
        <p:spPr>
          <a:xfrm>
            <a:off x="4985985" y="2596438"/>
            <a:ext cx="5357402" cy="961739"/>
          </a:xfrm>
          <a:prstGeom prst="rect">
            <a:avLst/>
          </a:prstGeom>
        </p:spPr>
        <p:txBody>
          <a:bodyPr vert="horz" rtlCol="0" anchor="t"/>
          <a:lstStyle/>
          <a:p>
            <a:pPr algn="l"/>
            <a:r>
              <a:rPr lang="en-US" sz="2000" b="1" i="0" dirty="0" err="1">
                <a:solidFill>
                  <a:schemeClr val="bg1"/>
                </a:solidFill>
              </a:rPr>
              <a:t>AssetExplorer?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7337" y="2176414"/>
            <a:ext cx="4230852" cy="557845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3000" b="1" i="0" dirty="0">
                <a:solidFill>
                  <a:schemeClr val="bg1"/>
                </a:solidFill>
              </a:rPr>
              <a:t>Why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672" y="1066800"/>
            <a:ext cx="2426712" cy="24009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979" cy="5143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989" y="1072153"/>
            <a:ext cx="1666875" cy="1696618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300" dirty="0">
                <a:solidFill>
                  <a:schemeClr val="tx1"/>
                </a:solidFill>
              </a:rPr>
              <a:t>A single source of truth about the IT infrastructure with all the hardware &amp; software assets enabled through </a:t>
            </a:r>
            <a:r>
              <a:rPr lang="en-US" sz="1300" dirty="0" err="1">
                <a:solidFill>
                  <a:schemeClr val="tx1"/>
                </a:solidFill>
              </a:rPr>
              <a:t>multi-source</a:t>
            </a:r>
            <a:r>
              <a:rPr lang="en-US" sz="1300" dirty="0">
                <a:solidFill>
                  <a:schemeClr val="tx1"/>
                </a:solidFill>
              </a:rPr>
              <a:t> discovery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066800" y="1152525"/>
            <a:ext cx="13163" cy="15144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801538" y="1009650"/>
            <a:ext cx="1865052" cy="58862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r">
              <a:lnSpc>
                <a:spcPct val="100000"/>
              </a:lnSpc>
              <a:buNone/>
              <a:defRPr lang="en-US" sz="1400" dirty="0"/>
            </a:pPr>
            <a:r>
              <a:rPr lang="en-US" sz="3200" dirty="0">
                <a:solidFill>
                  <a:srgbClr val="00B0F0"/>
                </a:solidFill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592" y="1162050"/>
            <a:ext cx="4958923" cy="2228850"/>
          </a:xfrm>
          <a:prstGeom prst="rect">
            <a:avLst/>
          </a:prstGeom>
          <a:effectLst>
            <a:outerShdw blurRad="114300" dist="95250" dir="2700000">
              <a:srgbClr val="3F3F3F">
                <a:alpha val="13999"/>
              </a:srgbClr>
            </a:outerShdw>
          </a:effectLst>
        </p:spPr>
      </p:pic>
      <p:sp>
        <p:nvSpPr>
          <p:cNvPr id="8" name="Right Triangle 7"/>
          <p:cNvSpPr/>
          <p:nvPr/>
        </p:nvSpPr>
        <p:spPr>
          <a:xfrm rot="13500000">
            <a:off x="2797168" y="1190396"/>
            <a:ext cx="173412" cy="171478"/>
          </a:xfrm>
          <a:prstGeom prst="rtTriangle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979" cy="5143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989" y="1072153"/>
            <a:ext cx="1904076" cy="189667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300" dirty="0" smtClean="0">
                <a:solidFill>
                  <a:schemeClr val="tx1"/>
                </a:solidFill>
              </a:rPr>
              <a:t>Complete control over the assets throughout the life cycle from procurement through disposal with custom asset statuses along with the ability to track ownership and auto-assign owners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066800" y="1152525"/>
            <a:ext cx="13163" cy="1733550"/>
          </a:xfrm>
          <a:prstGeom prst="rect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97671" y="1009650"/>
            <a:ext cx="1865052" cy="58862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r">
              <a:lnSpc>
                <a:spcPct val="100000"/>
              </a:lnSpc>
              <a:buNone/>
              <a:defRPr lang="en-US" sz="1400" dirty="0"/>
            </a:pPr>
            <a:r>
              <a:rPr lang="en-US" sz="3200" dirty="0">
                <a:solidFill>
                  <a:srgbClr val="00B0F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592" y="1162050"/>
            <a:ext cx="4956099" cy="2867025"/>
          </a:xfrm>
          <a:prstGeom prst="rect">
            <a:avLst/>
          </a:prstGeom>
          <a:effectLst>
            <a:outerShdw blurRad="101600" dist="95250" dir="2700000">
              <a:srgbClr val="3F3F3F">
                <a:alpha val="13999"/>
              </a:srgbClr>
            </a:outerShdw>
          </a:effectLst>
        </p:spPr>
      </p:pic>
      <p:sp>
        <p:nvSpPr>
          <p:cNvPr id="8" name="Right Triangle 7"/>
          <p:cNvSpPr/>
          <p:nvPr/>
        </p:nvSpPr>
        <p:spPr>
          <a:xfrm rot="13500000">
            <a:off x="2797168" y="1190396"/>
            <a:ext cx="173412" cy="171478"/>
          </a:xfrm>
          <a:prstGeom prst="rtTriangle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979" cy="5143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989" y="1072153"/>
            <a:ext cx="1812226" cy="189667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  <a:defRPr lang="en-US" sz="1400" dirty="0"/>
            </a:pPr>
            <a:r>
              <a:rPr lang="en-US" sz="1300" dirty="0">
                <a:solidFill>
                  <a:schemeClr val="tx1"/>
                </a:solidFill>
              </a:rPr>
              <a:t>Ability to maximize ROI on vendor relationships with a vendor catalog, and associate the products supplied by each vendor with pricing, warranty, and maintenance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38675"/>
            <a:ext cx="1070251" cy="28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066800" y="1152525"/>
            <a:ext cx="13163" cy="1714500"/>
          </a:xfrm>
          <a:prstGeom prst="rect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97671" y="1009650"/>
            <a:ext cx="1865052" cy="588623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indent="0" algn="r">
              <a:lnSpc>
                <a:spcPct val="100000"/>
              </a:lnSpc>
              <a:buNone/>
              <a:defRPr lang="en-US" sz="1400" dirty="0"/>
            </a:pPr>
            <a:r>
              <a:rPr lang="en-US" sz="3200" dirty="0">
                <a:solidFill>
                  <a:srgbClr val="00B0F0"/>
                </a:solidFill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592" y="1165917"/>
            <a:ext cx="4953000" cy="2426386"/>
          </a:xfrm>
          <a:prstGeom prst="rect">
            <a:avLst/>
          </a:prstGeom>
          <a:effectLst>
            <a:outerShdw blurRad="101600" dist="95250" dir="2700000">
              <a:srgbClr val="3F3F3F">
                <a:alpha val="13999"/>
              </a:srgbClr>
            </a:outerShdw>
          </a:effectLst>
        </p:spPr>
      </p:pic>
      <p:sp>
        <p:nvSpPr>
          <p:cNvPr id="8" name="Right Triangle 7"/>
          <p:cNvSpPr/>
          <p:nvPr/>
        </p:nvSpPr>
        <p:spPr>
          <a:xfrm rot="13500000">
            <a:off x="2797168" y="1190396"/>
            <a:ext cx="173412" cy="171478"/>
          </a:xfrm>
          <a:prstGeom prst="rtTriangle">
            <a:avLst/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2" val="Roboto-light"/>
  <p:tag name="WEBFONT1" val="Roboto-thin"/>
  <p:tag name="WEBFONT4" val="Roboto-mediu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0:0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0:0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0:0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3:2" val="2"/>
  <p:tag name="FONTWEIGHT:2:3:3" val="2"/>
  <p:tag name="FONTWEIGHT:2:3:4" val="2"/>
  <p:tag name="FONTWEIGHT:2:7:0" val="2"/>
  <p:tag name="FONTWEIGHT:2:3:5" val="2"/>
  <p:tag name="FONTWEIGHT:2:7:1" val="2"/>
  <p:tag name="FONTWEIGHT:2:3:6" val="2"/>
  <p:tag name="FONTWEIGHT:2:7:2" val="2"/>
  <p:tag name="FONTWEIGHT:2:3:7" val="2"/>
  <p:tag name="FONTWEIGHT:2:7:3" val="2"/>
  <p:tag name="FONTWEIGHT:2:3:8" val="2"/>
  <p:tag name="FONTWEIGHT:2:7:4" val="2"/>
  <p:tag name="FONTWEIGHT:2:3:9" val="2"/>
  <p:tag name="FONTWEIGHT:2:7:5" val="2"/>
  <p:tag name="FONTWEIGHT:2:7:6" val="2"/>
  <p:tag name="FONTWEIGHT:2:7:7" val="2"/>
  <p:tag name="FONTWEIGHT:2:7:8" val="2"/>
  <p:tag name="FONTWEIGHT:2:7:9" val="2"/>
  <p:tag name="FONTWEIGHT:2:6:11" val="2"/>
  <p:tag name="FONTWEIGHT:2:6:10" val="2"/>
  <p:tag name="FONTWEIGHT:2:3:0" val="2"/>
  <p:tag name="FONTWEIGHT:2:3:1" val="2"/>
  <p:tag name="FONTWEIGHT:2:6:13" val="2"/>
  <p:tag name="FONTWEIGHT:2:6:12" val="2"/>
  <p:tag name="FONTWEIGHT:2:4:1" val="2"/>
  <p:tag name="FONTWEIGHT:2:4:2" val="2"/>
  <p:tag name="FONTWEIGHT:2:4:3" val="2"/>
  <p:tag name="FONTWEIGHT:2:4:4" val="2"/>
  <p:tag name="FONTWEIGHT:2:8:0" val="2"/>
  <p:tag name="FONTWEIGHT:2:4:5" val="2"/>
  <p:tag name="FONTWEIGHT:2:8:1" val="2"/>
  <p:tag name="FONTWEIGHT:2:4:6" val="2"/>
  <p:tag name="FONTWEIGHT:2:8:2" val="2"/>
  <p:tag name="FONTWEIGHT:2:4:7" val="2"/>
  <p:tag name="FONTWEIGHT:2:8:3" val="2"/>
  <p:tag name="FONTWEIGHT:2:4:8" val="2"/>
  <p:tag name="FONTWEIGHT:2:8:4" val="2"/>
  <p:tag name="FONTWEIGHT:2:8:5" val="2"/>
  <p:tag name="FONTWEIGHT:2:8:6" val="2"/>
  <p:tag name="FONTWEIGHT:2:8:7" val="2"/>
  <p:tag name="FONTWEIGHT:2:8:8" val="2"/>
  <p:tag name="FONTWEIGHT:2:8:9" val="2"/>
  <p:tag name="FONTWEIGHT:2:8:10" val="2"/>
  <p:tag name="FONTWEIGHT:2:8:11" val="2"/>
  <p:tag name="FONTWEIGHT:2:0:0" val="2"/>
  <p:tag name="FONTWEIGHT:2:0:1" val="2"/>
  <p:tag name="FONTWEIGHT:2:0:2" val="2"/>
  <p:tag name="FONTWEIGHT:2:0:3" val="2"/>
  <p:tag name="FONTWEIGHT:2:0:4" val="2"/>
  <p:tag name="FONTWEIGHT:2:4:0" val="2"/>
  <p:tag name="FONTWEIGHT:2:1:4" val="2"/>
  <p:tag name="FONTWEIGHT:2:5:0" val="2"/>
  <p:tag name="FONTWEIGHT:2:1:5" val="2"/>
  <p:tag name="FONTWEIGHT:2:5:1" val="2"/>
  <p:tag name="FONTWEIGHT:2:5:2" val="2"/>
  <p:tag name="FONTWEIGHT:2:5:3" val="2"/>
  <p:tag name="FONTWEIGHT:2:5:4" val="2"/>
  <p:tag name="FONTWEIGHT:2:9:0" val="2"/>
  <p:tag name="FONTWEIGHT:2:5:5" val="2"/>
  <p:tag name="FONTWEIGHT:2:9:1" val="2"/>
  <p:tag name="FONTWEIGHT:2:5:6" val="2"/>
  <p:tag name="FONTWEIGHT:2:9:2" val="2"/>
  <p:tag name="FONTWEIGHT:6:0:0" val="2"/>
  <p:tag name="FONTWEIGHT:2:5:7" val="2"/>
  <p:tag name="FONTWEIGHT:2:9:3" val="2"/>
  <p:tag name="FONTWEIGHT:2:5:8" val="2"/>
  <p:tag name="FONTWEIGHT:2:9:4" val="2"/>
  <p:tag name="FONTWEIGHT:2:9:5" val="2"/>
  <p:tag name="FONTWEIGHT:2:9:6" val="2"/>
  <p:tag name="FONTWEIGHT:2:9:7" val="2"/>
  <p:tag name="FONTWEIGHT:2:9:8" val="2"/>
  <p:tag name="FONTWEIGHT:2:9:9" val="2"/>
  <p:tag name="FONTWEIGHT:6:0:2" val="2"/>
  <p:tag name="FONTWEIGHT:6:0:1" val="2"/>
  <p:tag name="FONTWEIGHT:6:0:4" val="2"/>
  <p:tag name="FONTWEIGHT:6:0:3" val="2"/>
  <p:tag name="FONTWEIGHT:2:1:0" val="2"/>
  <p:tag name="FONTWEIGHT:6:0:6" val="2"/>
  <p:tag name="FONTWEIGHT:2:1:1" val="2"/>
  <p:tag name="FONTWEIGHT:6:0:5" val="2"/>
  <p:tag name="FONTWEIGHT:2:1:2" val="2"/>
  <p:tag name="FONTWEIGHT:2:1:3" val="2"/>
  <p:tag name="FONTWEIGHT:6:0:7" val="2"/>
  <p:tag name="FONTWEIGHT:2:2:12" val="2"/>
  <p:tag name="FONTWEIGHT:2:2:10" val="2"/>
  <p:tag name="FONTWEIGHT:2:2:11" val="2"/>
  <p:tag name="FONTWEIGHT:2:2:3" val="2"/>
  <p:tag name="FONTWEIGHT:2:2:4" val="2"/>
  <p:tag name="FONTWEIGHT:2:6:0" val="2"/>
  <p:tag name="FONTWEIGHT:2:2:5" val="2"/>
  <p:tag name="FONTWEIGHT:2:6:1" val="2"/>
  <p:tag name="FONTWEIGHT:2:2:6" val="2"/>
  <p:tag name="FONTWEIGHT:2:6:2" val="2"/>
  <p:tag name="FONTWEIGHT:2:2:7" val="2"/>
  <p:tag name="FONTWEIGHT:2:6:3" val="2"/>
  <p:tag name="FONTWEIGHT:2:2:8" val="2"/>
  <p:tag name="FONTWEIGHT:2:6:4" val="2"/>
  <p:tag name="FONTWEIGHT:2:2:9" val="2"/>
  <p:tag name="FONTWEIGHT:2:6:5" val="2"/>
  <p:tag name="FONTWEIGHT:2:6:6" val="2"/>
  <p:tag name="FONTWEIGHT:2:6:7" val="2"/>
  <p:tag name="FONTWEIGHT:2:6:8" val="2"/>
  <p:tag name="FONTWEIGHT:2:6:9" val="2"/>
  <p:tag name="FONTWEIGHT:2:2:0" val="2"/>
  <p:tag name="FONTWEIGHT:2:2:1" val="2"/>
  <p:tag name="FONTWEIGHT:2:2:2" val="2"/>
  <p:tag name="FONTWEIGHT:2:7:10" val="2"/>
  <p:tag name="FONTWEIGHT:2:7:11" val="2"/>
  <p:tag name="FONTWEIGHT:2:7:12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0:0" val="0"/>
  <p:tag name="FONTWEIGHT:23:0:0" val="0"/>
  <p:tag name="FONTWEIGHT:10:0:0" val="0"/>
  <p:tag name="FONTWEIGHT:15:0:0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5:0:0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4:0:0" val="5"/>
  <p:tag name="FONTWEIGHT:14:0:1" val="5"/>
  <p:tag name="FONTWEIGHT:14:0:2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5"/>
  <p:tag name="FONTWEIGHT:10:0:2" val="5"/>
  <p:tag name="FONTWEIGHT:10:0:1" val="5"/>
  <p:tag name="FONTWEIGHT:10:0:0" val="5"/>
  <p:tag name="FONTWEIGHT:2:0:0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5"/>
  <p:tag name="FONTWEIGHT:10:0:0" val="5"/>
  <p:tag name="FONTWEIGHT:2:0:0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5"/>
  <p:tag name="FONTWEIGHT:10:0:1" val="5"/>
  <p:tag name="FONTWEIGHT:10:0:0" val="5"/>
  <p:tag name="FONTWEIGHT:2:0:0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5:0:0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2:0:2" val="5"/>
  <p:tag name="FONTWEIGHT:12:0:1" val="5"/>
  <p:tag name="FONTWEIGHT:12:0:0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5"/>
  <p:tag name="FONTWEIGHT:6:0:0" val="5"/>
  <p:tag name="FONTWEIGHT:6:0:2" val="5"/>
  <p:tag name="FONTWEIGHT:6:0:1" val="5"/>
  <p:tag name="FONTWEIGHT:2:0:0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0:0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5"/>
  <p:tag name="FONTWEIGHT:4:1:0" val="2"/>
  <p:tag name="FONTWEIGHT:6:0:0" val="5"/>
  <p:tag name="FONTWEIGHT:7:1:0" val="2"/>
  <p:tag name="FONTWEIGHT:7:0:0" val="5"/>
  <p:tag name="FONTWEIGHT:3:0:2" val="0"/>
  <p:tag name="FONTWEIGHT:3:0:0" val="0"/>
  <p:tag name="FONTWEIGHT:3:0:1" val="0"/>
  <p:tag name="FONTWEIGHT:5:0:0" val="5"/>
  <p:tag name="FONTWEIGHT:8:0:0" val="5"/>
  <p:tag name="FONTWEIGHT:5:0:1" val="2"/>
  <p:tag name="FONTWEIGHT:8:0:2" val="2"/>
  <p:tag name="FONTWEIGHT:8:0:1" val="5"/>
  <p:tag name="FONTWEIGHT:8:1:0" val="2"/>
  <p:tag name="FONTWEIGHT:6:0:2" val="2"/>
  <p:tag name="FONTWEIGHT:6:0:1" val="2"/>
  <p:tag name="FONTWEIGHT:2:0:0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0:0" val="5"/>
  <p:tag name="FONTWEIGHT:3:1:0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5"/>
  <p:tag name="FONTWEIGHT:4:0:1" val="5"/>
  <p:tag name="FONTWEIGHT:4:0:2" val="5"/>
  <p:tag name="FONTWEIGHT:4:0:3" val="5"/>
  <p:tag name="FONTWEIGHT:7:0:0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0:0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0:0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0:0" val="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Treasur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algn="ctr"/>
      </a:lstStyle>
    </a:lnDef>
  </a:objectDefaults>
  <a:extraClrSchemeLst/>
</a:theme>
</file>

<file path=ppt/theme/theme2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Treasur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algn="ctr"/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550</Words>
  <Application>Microsoft Macintosh PowerPoint</Application>
  <PresentationFormat>On-screen Show (16:9)</PresentationFormat>
  <Paragraphs>179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Helvetica</vt:lpstr>
      <vt:lpstr>Arial</vt:lpstr>
      <vt:lpstr>Roboto-medium</vt:lpstr>
      <vt:lpstr>Roboto</vt:lpstr>
      <vt:lpstr>Whitepaper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Ashwin Ram R</dc:creator>
  <cp:lastModifiedBy>Microsoft Office User</cp:lastModifiedBy>
  <cp:revision>6</cp:revision>
  <dcterms:created xsi:type="dcterms:W3CDTF">2019-08-28T23:44:14Z</dcterms:created>
  <dcterms:modified xsi:type="dcterms:W3CDTF">2019-12-12T07:06:31Z</dcterms:modified>
</cp:coreProperties>
</file>